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20.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notesSlides/notesSlide21.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drawings/drawing2.xml" ContentType="application/vnd.openxmlformats-officedocument.drawingml.chartshapes+xml"/>
  <Override PartName="/ppt/notesSlides/notesSlide22.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6.xml" ContentType="application/vnd.openxmlformats-officedocument.drawingml.chart+xml"/>
  <Override PartName="/ppt/theme/themeOverride6.xml" ContentType="application/vnd.openxmlformats-officedocument.themeOverride+xml"/>
  <Override PartName="/ppt/notesSlides/notesSlide26.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drawings/drawing3.xml" ContentType="application/vnd.openxmlformats-officedocument.drawingml.chartshape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4" r:id="rId1"/>
  </p:sldMasterIdLst>
  <p:notesMasterIdLst>
    <p:notesMasterId r:id="rId51"/>
  </p:notesMasterIdLst>
  <p:handoutMasterIdLst>
    <p:handoutMasterId r:id="rId52"/>
  </p:handoutMasterIdLst>
  <p:sldIdLst>
    <p:sldId id="256" r:id="rId2"/>
    <p:sldId id="317" r:id="rId3"/>
    <p:sldId id="258" r:id="rId4"/>
    <p:sldId id="259" r:id="rId5"/>
    <p:sldId id="260" r:id="rId6"/>
    <p:sldId id="280" r:id="rId7"/>
    <p:sldId id="283" r:id="rId8"/>
    <p:sldId id="324" r:id="rId9"/>
    <p:sldId id="270" r:id="rId10"/>
    <p:sldId id="284" r:id="rId11"/>
    <p:sldId id="295" r:id="rId12"/>
    <p:sldId id="290" r:id="rId13"/>
    <p:sldId id="266" r:id="rId14"/>
    <p:sldId id="323" r:id="rId15"/>
    <p:sldId id="325" r:id="rId16"/>
    <p:sldId id="286" r:id="rId17"/>
    <p:sldId id="321" r:id="rId18"/>
    <p:sldId id="322" r:id="rId19"/>
    <p:sldId id="302" r:id="rId20"/>
    <p:sldId id="316" r:id="rId21"/>
    <p:sldId id="299" r:id="rId22"/>
    <p:sldId id="298" r:id="rId23"/>
    <p:sldId id="300" r:id="rId24"/>
    <p:sldId id="301" r:id="rId25"/>
    <p:sldId id="309" r:id="rId26"/>
    <p:sldId id="306" r:id="rId27"/>
    <p:sldId id="307" r:id="rId28"/>
    <p:sldId id="308" r:id="rId29"/>
    <p:sldId id="273" r:id="rId30"/>
    <p:sldId id="274" r:id="rId31"/>
    <p:sldId id="275" r:id="rId32"/>
    <p:sldId id="291" r:id="rId33"/>
    <p:sldId id="313" r:id="rId34"/>
    <p:sldId id="319" r:id="rId35"/>
    <p:sldId id="320" r:id="rId36"/>
    <p:sldId id="294" r:id="rId37"/>
    <p:sldId id="303" r:id="rId38"/>
    <p:sldId id="311" r:id="rId39"/>
    <p:sldId id="305" r:id="rId40"/>
    <p:sldId id="312" r:id="rId41"/>
    <p:sldId id="265" r:id="rId42"/>
    <p:sldId id="318" r:id="rId43"/>
    <p:sldId id="315" r:id="rId44"/>
    <p:sldId id="314" r:id="rId45"/>
    <p:sldId id="304" r:id="rId46"/>
    <p:sldId id="264" r:id="rId47"/>
    <p:sldId id="289" r:id="rId48"/>
    <p:sldId id="268" r:id="rId49"/>
    <p:sldId id="287" r:id="rId5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4" autoAdjust="0"/>
    <p:restoredTop sz="83820" autoAdjust="0"/>
  </p:normalViewPr>
  <p:slideViewPr>
    <p:cSldViewPr>
      <p:cViewPr>
        <p:scale>
          <a:sx n="100" d="100"/>
          <a:sy n="100" d="100"/>
        </p:scale>
        <p:origin x="-264" y="-72"/>
      </p:cViewPr>
      <p:guideLst>
        <p:guide orient="horz" pos="2160"/>
        <p:guide pos="2880"/>
      </p:guideLst>
    </p:cSldViewPr>
  </p:slideViewPr>
  <p:outlineViewPr>
    <p:cViewPr>
      <p:scale>
        <a:sx n="33" d="100"/>
        <a:sy n="33" d="100"/>
      </p:scale>
      <p:origin x="0" y="173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3" Type="http://schemas.openxmlformats.org/officeDocument/2006/relationships/chartUserShapes" Target="../drawings/drawing3.xml"/><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lgn="ct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w="12700"/>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ウイルス２</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全ウイルス</c:v>
                </c:pt>
              </c:strCache>
            </c:strRef>
          </c:tx>
          <c:spPr>
            <a:ln w="12700"/>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71131136"/>
        <c:axId val="71133056"/>
      </c:lineChart>
      <c:catAx>
        <c:axId val="71131136"/>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71133056"/>
        <c:crosses val="autoZero"/>
        <c:auto val="1"/>
        <c:lblAlgn val="ctr"/>
        <c:lblOffset val="100"/>
        <c:tickLblSkip val="500"/>
        <c:tickMarkSkip val="500"/>
        <c:noMultiLvlLbl val="0"/>
      </c:catAx>
      <c:valAx>
        <c:axId val="7113305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71131136"/>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hasVirus!$B$1</c:f>
              <c:strCache>
                <c:ptCount val="1"/>
                <c:pt idx="0">
                  <c:v>ウイルス１</c:v>
                </c:pt>
              </c:strCache>
            </c:strRef>
          </c:tx>
          <c:spPr>
            <a:ln>
              <a:solidFill>
                <a:sysClr val="windowText" lastClr="00000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ウイルス２</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全ウイルス</c:v>
                </c:pt>
              </c:strCache>
            </c:strRef>
          </c:tx>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72972928"/>
        <c:axId val="72983296"/>
      </c:lineChart>
      <c:catAx>
        <c:axId val="72972928"/>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2000"/>
            </a:pPr>
            <a:endParaRPr lang="ja-JP"/>
          </a:p>
        </c:txPr>
        <c:crossAx val="72983296"/>
        <c:crosses val="autoZero"/>
        <c:auto val="1"/>
        <c:lblAlgn val="ctr"/>
        <c:lblOffset val="100"/>
        <c:tickLblSkip val="10"/>
        <c:tickMarkSkip val="10"/>
        <c:noMultiLvlLbl val="0"/>
      </c:catAx>
      <c:valAx>
        <c:axId val="7298329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72972928"/>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1"/>
          <c:order val="0"/>
          <c:tx>
            <c:v>ウイルス１</c:v>
          </c:tx>
          <c:spPr>
            <a:ln>
              <a:solidFill>
                <a:sysClr val="windowText" lastClr="000000"/>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ウイルス２</c:v>
          </c:tx>
          <c:spPr>
            <a:ln>
              <a:solidFill>
                <a:srgbClr val="F79646"/>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全ウイルス</c:v>
          </c:tx>
          <c:spPr>
            <a:ln>
              <a:solidFill>
                <a:srgbClr val="9BBB59"/>
              </a:solidFill>
            </a:ln>
          </c:spPr>
          <c:marker>
            <c:symbol val="none"/>
          </c:marker>
          <c:cat>
            <c:numRef>
              <c:f>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78419072"/>
        <c:axId val="78420992"/>
      </c:lineChart>
      <c:catAx>
        <c:axId val="78419072"/>
        <c:scaling>
          <c:orientation val="minMax"/>
        </c:scaling>
        <c:delete val="0"/>
        <c:axPos val="b"/>
        <c:title>
          <c:tx>
            <c:rich>
              <a:bodyPr/>
              <a:lstStyle/>
              <a:p>
                <a:pPr>
                  <a:defRPr sz="2000"/>
                </a:pPr>
                <a:r>
                  <a:rPr lang="en-US" altLang="ja-JP" sz="2000"/>
                  <a:t>Term</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78420992"/>
        <c:crosses val="autoZero"/>
        <c:auto val="1"/>
        <c:lblAlgn val="ctr"/>
        <c:lblOffset val="100"/>
        <c:tickLblSkip val="10"/>
        <c:tickMarkSkip val="10"/>
        <c:noMultiLvlLbl val="0"/>
      </c:catAx>
      <c:valAx>
        <c:axId val="78420992"/>
        <c:scaling>
          <c:orientation val="minMax"/>
          <c:max val="1000"/>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7841907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hasImmunity!$B$1</c:f>
              <c:strCache>
                <c:ptCount val="1"/>
                <c:pt idx="0">
                  <c:v>ウイルス１</c:v>
                </c:pt>
              </c:strCache>
            </c:strRef>
          </c:tx>
          <c:spPr>
            <a:ln>
              <a:solidFill>
                <a:sysClr val="windowText" lastClr="000000"/>
              </a:solidFill>
            </a:ln>
          </c:spPr>
          <c:marker>
            <c:symbol val="none"/>
          </c:marker>
          <c:val>
            <c:numRef>
              <c:f>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hasImmunity!$C$1</c:f>
              <c:strCache>
                <c:ptCount val="1"/>
                <c:pt idx="0">
                  <c:v>ウイルス２</c:v>
                </c:pt>
              </c:strCache>
            </c:strRef>
          </c:tx>
          <c:spPr>
            <a:ln>
              <a:solidFill>
                <a:srgbClr val="F79646"/>
              </a:solidFill>
            </a:ln>
          </c:spPr>
          <c:marker>
            <c:symbol val="none"/>
          </c:marker>
          <c:val>
            <c:numRef>
              <c:f>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ser>
          <c:idx val="2"/>
          <c:order val="2"/>
          <c:tx>
            <c:strRef>
              <c:f>hasImmunity!$D$1</c:f>
              <c:strCache>
                <c:ptCount val="1"/>
                <c:pt idx="0">
                  <c:v>全ウイルス</c:v>
                </c:pt>
              </c:strCache>
            </c:strRef>
          </c:tx>
          <c:marker>
            <c:symbol val="none"/>
          </c:marker>
          <c:val>
            <c:numRef>
              <c:f>hasImmunity!$D$2:$D$101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81685888"/>
        <c:axId val="81692160"/>
      </c:lineChart>
      <c:catAx>
        <c:axId val="81685888"/>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2000"/>
            </a:pPr>
            <a:endParaRPr lang="ja-JP"/>
          </a:p>
        </c:txPr>
        <c:crossAx val="81692160"/>
        <c:crosses val="autoZero"/>
        <c:auto val="1"/>
        <c:lblAlgn val="ctr"/>
        <c:lblOffset val="100"/>
        <c:tickLblSkip val="10"/>
        <c:tickMarkSkip val="10"/>
        <c:noMultiLvlLbl val="0"/>
      </c:catAx>
      <c:valAx>
        <c:axId val="81692160"/>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2000"/>
            </a:pPr>
            <a:endParaRPr lang="ja-JP"/>
          </a:p>
        </c:txPr>
        <c:crossAx val="81685888"/>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v>ウイルス１</c:v>
          </c:tx>
          <c:spPr>
            <a:ln>
              <a:solidFill>
                <a:sysClr val="windowText" lastClr="000000"/>
              </a:solidFill>
            </a:ln>
          </c:spPr>
          <c:marker>
            <c:symbol val="none"/>
          </c:marker>
          <c:val>
            <c:numRef>
              <c:f>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ウイルス２</c:v>
          </c:tx>
          <c:spPr>
            <a:ln>
              <a:solidFill>
                <a:srgbClr val="F79646"/>
              </a:solidFill>
            </a:ln>
          </c:spPr>
          <c:marker>
            <c:symbol val="none"/>
          </c:marker>
          <c:val>
            <c:numRef>
              <c:f>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ser>
          <c:idx val="2"/>
          <c:order val="2"/>
          <c:tx>
            <c:v>全ウイルス</c:v>
          </c:tx>
          <c:marker>
            <c:symbol val="none"/>
          </c:marker>
          <c:val>
            <c:numRef>
              <c:f>hasImmunity!$D$4902:$D$5001</c:f>
              <c:numCache>
                <c:formatCode>General</c:formatCode>
                <c:ptCount val="10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numCache>
            </c:numRef>
          </c:val>
          <c:smooth val="0"/>
        </c:ser>
        <c:dLbls>
          <c:showLegendKey val="0"/>
          <c:showVal val="0"/>
          <c:showCatName val="0"/>
          <c:showSerName val="0"/>
          <c:showPercent val="0"/>
          <c:showBubbleSize val="0"/>
        </c:dLbls>
        <c:marker val="1"/>
        <c:smooth val="0"/>
        <c:axId val="82331904"/>
        <c:axId val="82334080"/>
      </c:lineChart>
      <c:catAx>
        <c:axId val="82331904"/>
        <c:scaling>
          <c:orientation val="minMax"/>
        </c:scaling>
        <c:delete val="0"/>
        <c:axPos val="b"/>
        <c:title>
          <c:tx>
            <c:rich>
              <a:bodyPr/>
              <a:lstStyle/>
              <a:p>
                <a:pPr>
                  <a:defRPr sz="2000"/>
                </a:pPr>
                <a:r>
                  <a:rPr lang="en-US" altLang="ja-JP" sz="2000"/>
                  <a:t>Term</a:t>
                </a:r>
              </a:p>
            </c:rich>
          </c:tx>
          <c:layout/>
          <c:overlay val="0"/>
        </c:title>
        <c:majorTickMark val="out"/>
        <c:minorTickMark val="none"/>
        <c:tickLblPos val="nextTo"/>
        <c:txPr>
          <a:bodyPr/>
          <a:lstStyle/>
          <a:p>
            <a:pPr>
              <a:defRPr sz="2000"/>
            </a:pPr>
            <a:endParaRPr lang="ja-JP"/>
          </a:p>
        </c:txPr>
        <c:crossAx val="82334080"/>
        <c:crosses val="autoZero"/>
        <c:auto val="1"/>
        <c:lblAlgn val="ctr"/>
        <c:lblOffset val="100"/>
        <c:tickLblSkip val="10"/>
        <c:tickMarkSkip val="10"/>
        <c:noMultiLvlLbl val="0"/>
      </c:catAx>
      <c:valAx>
        <c:axId val="82334080"/>
        <c:scaling>
          <c:orientation val="minMax"/>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2000"/>
            </a:pPr>
            <a:endParaRPr lang="ja-JP"/>
          </a:p>
        </c:txPr>
        <c:crossAx val="82331904"/>
        <c:crosses val="autoZero"/>
        <c:crossBetween val="between"/>
      </c:valAx>
    </c:plotArea>
    <c:legend>
      <c:legendPos val="t"/>
      <c:legendEntry>
        <c:idx val="2"/>
        <c:delete val="1"/>
      </c:legendEntry>
      <c:layout/>
      <c:overlay val="0"/>
      <c:txPr>
        <a:bodyPr/>
        <a:lstStyle/>
        <a:p>
          <a:pPr>
            <a:defRPr sz="14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感染者</a:t>
            </a:r>
          </a:p>
        </c:rich>
      </c:tx>
      <c:layout/>
      <c:overlay val="0"/>
    </c:title>
    <c:autoTitleDeleted val="0"/>
    <c:plotArea>
      <c:layout/>
      <c:lineChart>
        <c:grouping val="standard"/>
        <c:varyColors val="0"/>
        <c:ser>
          <c:idx val="0"/>
          <c:order val="0"/>
          <c:tx>
            <c:strRef>
              <c:f>Sheet1!$B$1</c:f>
              <c:strCache>
                <c:ptCount val="1"/>
                <c:pt idx="0">
                  <c:v>ウイルス１</c:v>
                </c:pt>
              </c:strCache>
            </c:strRef>
          </c:tx>
          <c:spPr>
            <a:ln>
              <a:solidFill>
                <a:sysClr val="windowText" lastClr="00000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ウイルス２</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全ウイルス</c:v>
                </c:pt>
              </c:strCache>
            </c:strRef>
          </c:tx>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83084032"/>
        <c:axId val="83085952"/>
      </c:lineChart>
      <c:catAx>
        <c:axId val="83084032"/>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83085952"/>
        <c:crosses val="autoZero"/>
        <c:auto val="1"/>
        <c:lblAlgn val="ctr"/>
        <c:lblOffset val="100"/>
        <c:tickLblSkip val="10"/>
        <c:tickMarkSkip val="10"/>
        <c:noMultiLvlLbl val="0"/>
      </c:catAx>
      <c:valAx>
        <c:axId val="83085952"/>
        <c:scaling>
          <c:orientation val="minMax"/>
          <c:max val="1000"/>
        </c:scaling>
        <c:delete val="0"/>
        <c:axPos val="l"/>
        <c:majorGridlines/>
        <c:title>
          <c:tx>
            <c:rich>
              <a:bodyPr rot="-5400000" vert="horz"/>
              <a:lstStyle/>
              <a:p>
                <a:pPr>
                  <a:defRPr sz="2000"/>
                </a:pPr>
                <a:r>
                  <a:rPr lang="en-US" altLang="ja-JP" sz="2000"/>
                  <a:t>Agent</a:t>
                </a:r>
              </a:p>
            </c:rich>
          </c:tx>
          <c:layout/>
          <c:overlay val="0"/>
        </c:title>
        <c:numFmt formatCode="General" sourceLinked="1"/>
        <c:majorTickMark val="out"/>
        <c:minorTickMark val="none"/>
        <c:tickLblPos val="nextTo"/>
        <c:txPr>
          <a:bodyPr/>
          <a:lstStyle/>
          <a:p>
            <a:pPr>
              <a:defRPr sz="1600"/>
            </a:pPr>
            <a:endParaRPr lang="ja-JP"/>
          </a:p>
        </c:txPr>
        <c:crossAx val="83084032"/>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2800"/>
            </a:pPr>
            <a:r>
              <a:rPr lang="ja-JP" altLang="en-US" sz="2800"/>
              <a:t>免疫獲得者</a:t>
            </a:r>
          </a:p>
        </c:rich>
      </c:tx>
      <c:layout/>
      <c:overlay val="0"/>
    </c:title>
    <c:autoTitleDeleted val="0"/>
    <c:plotArea>
      <c:layout/>
      <c:lineChart>
        <c:grouping val="standard"/>
        <c:varyColors val="0"/>
        <c:ser>
          <c:idx val="0"/>
          <c:order val="0"/>
          <c:tx>
            <c:strRef>
              <c:f>Sheet2!$B$1</c:f>
              <c:strCache>
                <c:ptCount val="1"/>
                <c:pt idx="0">
                  <c:v>ウイルス１</c:v>
                </c:pt>
              </c:strCache>
            </c:strRef>
          </c:tx>
          <c:spPr>
            <a:ln>
              <a:solidFill>
                <a:sysClr val="windowText" lastClr="00000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ウイルス２</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全ウイルス</c:v>
                </c:pt>
              </c:strCache>
            </c:strRef>
          </c:tx>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70835200"/>
        <c:axId val="70837376"/>
      </c:lineChart>
      <c:catAx>
        <c:axId val="70835200"/>
        <c:scaling>
          <c:orientation val="minMax"/>
        </c:scaling>
        <c:delete val="0"/>
        <c:axPos val="b"/>
        <c:title>
          <c:tx>
            <c:rich>
              <a:bodyPr/>
              <a:lstStyle/>
              <a:p>
                <a:pPr>
                  <a:defRPr sz="2000"/>
                </a:pPr>
                <a:r>
                  <a:rPr lang="en-US" altLang="ja-JP" sz="2000"/>
                  <a:t>Term</a:t>
                </a:r>
                <a:endParaRPr lang="ja-JP" altLang="en-US" sz="2000"/>
              </a:p>
            </c:rich>
          </c:tx>
          <c:layout/>
          <c:overlay val="0"/>
        </c:title>
        <c:majorTickMark val="out"/>
        <c:minorTickMark val="none"/>
        <c:tickLblPos val="nextTo"/>
        <c:txPr>
          <a:bodyPr/>
          <a:lstStyle/>
          <a:p>
            <a:pPr>
              <a:defRPr sz="1600"/>
            </a:pPr>
            <a:endParaRPr lang="ja-JP"/>
          </a:p>
        </c:txPr>
        <c:crossAx val="70837376"/>
        <c:crosses val="autoZero"/>
        <c:auto val="1"/>
        <c:lblAlgn val="ctr"/>
        <c:lblOffset val="100"/>
        <c:tickLblSkip val="10"/>
        <c:tickMarkSkip val="10"/>
        <c:noMultiLvlLbl val="0"/>
      </c:catAx>
      <c:valAx>
        <c:axId val="70837376"/>
        <c:scaling>
          <c:orientation val="minMax"/>
        </c:scaling>
        <c:delete val="0"/>
        <c:axPos val="l"/>
        <c:majorGridlines/>
        <c:title>
          <c:tx>
            <c:rich>
              <a:bodyPr rot="-5400000" vert="horz"/>
              <a:lstStyle/>
              <a:p>
                <a:pPr>
                  <a:defRPr sz="2000"/>
                </a:pPr>
                <a:r>
                  <a:rPr lang="en-US" altLang="ja-JP" sz="2000"/>
                  <a:t>Agent</a:t>
                </a:r>
                <a:endParaRPr lang="ja-JP" altLang="en-US" sz="2000"/>
              </a:p>
            </c:rich>
          </c:tx>
          <c:layout/>
          <c:overlay val="0"/>
        </c:title>
        <c:numFmt formatCode="General" sourceLinked="1"/>
        <c:majorTickMark val="out"/>
        <c:minorTickMark val="none"/>
        <c:tickLblPos val="nextTo"/>
        <c:txPr>
          <a:bodyPr/>
          <a:lstStyle/>
          <a:p>
            <a:pPr>
              <a:defRPr sz="1600"/>
            </a:pPr>
            <a:endParaRPr lang="ja-JP"/>
          </a:p>
        </c:txPr>
        <c:crossAx val="70835200"/>
        <c:crosses val="autoZero"/>
        <c:crossBetween val="between"/>
      </c:valAx>
    </c:plotArea>
    <c:legend>
      <c:legendPos val="t"/>
      <c:layout/>
      <c:overlay val="0"/>
      <c:txPr>
        <a:bodyPr/>
        <a:lstStyle/>
        <a:p>
          <a:pPr>
            <a:defRPr sz="1400"/>
          </a:pPr>
          <a:endParaRPr lang="ja-JP"/>
        </a:p>
      </c:txPr>
    </c:legend>
    <c:plotVisOnly val="1"/>
    <c:dispBlanksAs val="gap"/>
    <c:showDLblsOverMax val="0"/>
  </c:chart>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0.13996</cdr:x>
      <cdr:y>0.17996</cdr:y>
    </cdr:from>
    <cdr:to>
      <cdr:x>0.13996</cdr:x>
      <cdr:y>0.82004</cdr:y>
    </cdr:to>
    <cdr:cxnSp macro="">
      <cdr:nvCxnSpPr>
        <cdr:cNvPr id="3" name="直線矢印コネクタ 2"/>
        <cdr:cNvCxnSpPr/>
      </cdr:nvCxnSpPr>
      <cdr:spPr>
        <a:xfrm xmlns:a="http://schemas.openxmlformats.org/drawingml/2006/main" flipV="1">
          <a:off x="1259640" y="971808"/>
          <a:ext cx="0" cy="3456384"/>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0.13996</cdr:x>
      <cdr:y>0.17996</cdr:y>
    </cdr:from>
    <cdr:to>
      <cdr:x>0.13996</cdr:x>
      <cdr:y>0.82004</cdr:y>
    </cdr:to>
    <cdr:cxnSp macro="">
      <cdr:nvCxnSpPr>
        <cdr:cNvPr id="5" name="直線矢印コネクタ 4"/>
        <cdr:cNvCxnSpPr/>
      </cdr:nvCxnSpPr>
      <cdr:spPr>
        <a:xfrm xmlns:a="http://schemas.openxmlformats.org/drawingml/2006/main" flipV="1">
          <a:off x="1259640" y="971808"/>
          <a:ext cx="0" cy="3456384"/>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drawings/drawing3.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19050">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2014/2/12</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2014/2/12</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a:t>
            </a:r>
            <a:r>
              <a:rPr kumimoji="1" lang="ja-JP" altLang="en-US" dirty="0" err="1" smtClean="0"/>
              <a:t>せきりょく</a:t>
            </a:r>
            <a:endParaRPr kumimoji="1" lang="en-US" altLang="ja-JP" dirty="0" smtClean="0"/>
          </a:p>
          <a:p>
            <a:r>
              <a:rPr kumimoji="1" lang="ja-JP" altLang="en-US" dirty="0" smtClean="0"/>
              <a:t>＋簡単にエージェントが</a:t>
            </a:r>
            <a:r>
              <a:rPr kumimoji="1" lang="en-US" altLang="ja-JP" dirty="0" smtClean="0"/>
              <a:t>11010</a:t>
            </a:r>
            <a:r>
              <a:rPr kumimoji="1" lang="ja-JP" altLang="en-US" dirty="0" err="1" smtClean="0"/>
              <a:t>、</a:t>
            </a:r>
            <a:r>
              <a:rPr kumimoji="1" lang="ja-JP" altLang="en-US" dirty="0" smtClean="0"/>
              <a:t>ウイルスが</a:t>
            </a:r>
            <a:r>
              <a:rPr kumimoji="1" lang="en-US" altLang="ja-JP" dirty="0" smtClean="0"/>
              <a:t>011</a:t>
            </a:r>
            <a:r>
              <a:rPr kumimoji="1" lang="ja-JP" altLang="en-US" dirty="0" smtClean="0"/>
              <a:t>の場合を例にとります</a:t>
            </a:r>
            <a:endParaRPr kumimoji="1" lang="en-US" altLang="ja-JP" dirty="0" smtClean="0"/>
          </a:p>
          <a:p>
            <a:r>
              <a:rPr kumimoji="1" lang="ja-JP" altLang="en-US" dirty="0" smtClean="0"/>
              <a:t>＋この場合、エージェントのタグは、ウイルスのタグを完全には含まないので、このエージェントは免疫を獲得していない</a:t>
            </a:r>
            <a:endParaRPr kumimoji="1" lang="en-US" altLang="ja-JP" dirty="0" smtClean="0"/>
          </a:p>
          <a:p>
            <a:r>
              <a:rPr kumimoji="1" lang="ja-JP" altLang="en-US" dirty="0" smtClean="0"/>
              <a:t>＋ウイルスは、左から順に、エージェントのタグと自分のタグを比べて、違う数字の個数を数える</a:t>
            </a:r>
            <a:endParaRPr kumimoji="1" lang="en-US" altLang="ja-JP" dirty="0" smtClean="0"/>
          </a:p>
          <a:p>
            <a:r>
              <a:rPr kumimoji="1" lang="ja-JP" altLang="en-US" dirty="0" smtClean="0"/>
              <a:t>＋この違う数字の個数を、ハミング距離という</a:t>
            </a:r>
            <a:endParaRPr kumimoji="1" lang="en-US" altLang="ja-JP" dirty="0" smtClean="0"/>
          </a:p>
          <a:p>
            <a:r>
              <a:rPr kumimoji="1" lang="ja-JP" altLang="en-US" dirty="0" smtClean="0"/>
              <a:t>＋ウイルスは、ハミング距離が最少となる場所にとりつく。つまり最少ハミング距離。</a:t>
            </a:r>
            <a:endParaRPr kumimoji="1" lang="en-US" altLang="ja-JP" dirty="0" smtClean="0"/>
          </a:p>
          <a:p>
            <a:r>
              <a:rPr kumimoji="1" lang="ja-JP" altLang="en-US" dirty="0" smtClean="0"/>
              <a:t>＋エージェントは、免疫をかくとくするため、つまりウイルスと同じタグを保有するために、１期間に１つだけタグをフリップする。</a:t>
            </a:r>
            <a:endParaRPr kumimoji="1" lang="en-US" altLang="ja-JP" dirty="0" smtClean="0"/>
          </a:p>
          <a:p>
            <a:r>
              <a:rPr kumimoji="1" lang="ja-JP" altLang="en-US" dirty="0" smtClean="0"/>
              <a:t>＋フリップするとは、０から１に、または１から０にすることである</a:t>
            </a:r>
            <a:endParaRPr kumimoji="1" lang="en-US" altLang="ja-JP" dirty="0" smtClean="0"/>
          </a:p>
          <a:p>
            <a:r>
              <a:rPr kumimoji="1" lang="ja-JP" altLang="en-US" dirty="0" smtClean="0"/>
              <a:t>＋こうしてタグフリップをすることによって、エージェントはウイルスと同じタグを完全に持つことになる</a:t>
            </a:r>
            <a:endParaRPr kumimoji="1" lang="en-US" altLang="ja-JP" dirty="0" smtClean="0"/>
          </a:p>
          <a:p>
            <a:r>
              <a:rPr kumimoji="1" lang="ja-JP" altLang="en-US" dirty="0" smtClean="0"/>
              <a:t>＋結果、エージェントは免疫を獲得する</a:t>
            </a:r>
            <a:endParaRPr kumimoji="1" lang="en-US" altLang="ja-JP" dirty="0" smtClean="0"/>
          </a:p>
          <a:p>
            <a:r>
              <a:rPr kumimoji="1" lang="ja-JP" altLang="en-US" dirty="0" smtClean="0"/>
              <a:t>＋免疫を獲得した時点で、ウイルスは離れる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278104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14</a:t>
            </a:fld>
            <a:endParaRPr kumimoji="1" lang="ja-JP" altLang="en-US"/>
          </a:p>
        </p:txBody>
      </p:sp>
    </p:spTree>
    <p:extLst>
      <p:ext uri="{BB962C8B-B14F-4D97-AF65-F5344CB8AC3E}">
        <p14:creationId xmlns:p14="http://schemas.microsoft.com/office/powerpoint/2010/main" val="1719457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16</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最後の方は、振動しています。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4175564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1529302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25</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26</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27</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28</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29</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30</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31</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感染症の周期的流行現象を解明する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37</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46</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48</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8</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97976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31074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77176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462300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60987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653915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204402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53582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30291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896929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562733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2014/2/12</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878054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抗原が</a:t>
            </a:r>
            <a:r>
              <a:rPr lang="ja-JP" altLang="en-US" dirty="0" smtClean="0"/>
              <a:t>それに</a:t>
            </a:r>
            <a:r>
              <a:rPr lang="ja-JP" altLang="en-US" dirty="0"/>
              <a:t>対応する抗体に結合する</a:t>
            </a:r>
            <a:r>
              <a:rPr lang="ja-JP" altLang="en-US" dirty="0" smtClean="0"/>
              <a:t>反応</a:t>
            </a:r>
            <a:endParaRPr lang="en-US" altLang="ja-JP" dirty="0" smtClean="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10</a:t>
            </a:fld>
            <a:endParaRPr kumimoji="1" lang="ja-JP" altLang="en-US"/>
          </a:p>
        </p:txBody>
      </p:sp>
    </p:spTree>
    <p:extLst>
      <p:ext uri="{BB962C8B-B14F-4D97-AF65-F5344CB8AC3E}">
        <p14:creationId xmlns:p14="http://schemas.microsoft.com/office/powerpoint/2010/main" val="3859860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11</a:t>
            </a:fld>
            <a:endParaRPr kumimoji="1" lang="ja-JP" altLang="en-US"/>
          </a:p>
        </p:txBody>
      </p:sp>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9613576" cy="4806788"/>
          </a:xfrm>
          <a:prstGeom prst="rect">
            <a:avLst/>
          </a:prstGeom>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12</a:t>
            </a:fld>
            <a:endParaRPr kumimoji="1" lang="ja-JP" altLang="en-US"/>
          </a:p>
        </p:txBody>
      </p:sp>
    </p:spTree>
    <p:extLst>
      <p:ext uri="{BB962C8B-B14F-4D97-AF65-F5344CB8AC3E}">
        <p14:creationId xmlns:p14="http://schemas.microsoft.com/office/powerpoint/2010/main" val="37102767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98" y="0"/>
            <a:ext cx="8566804" cy="6858000"/>
          </a:xfrm>
          <a:prstGeom prst="rect">
            <a:avLst/>
          </a:prstGeom>
          <a:noFill/>
          <a:ln>
            <a:noFill/>
          </a:ln>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13</a:t>
            </a:fld>
            <a:endParaRPr kumimoji="1" lang="ja-JP" altLang="en-US"/>
          </a:p>
        </p:txBody>
      </p:sp>
    </p:spTree>
    <p:extLst>
      <p:ext uri="{BB962C8B-B14F-4D97-AF65-F5344CB8AC3E}">
        <p14:creationId xmlns:p14="http://schemas.microsoft.com/office/powerpoint/2010/main" val="35996676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104" y="2148508"/>
            <a:ext cx="1928343" cy="2400901"/>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712" y="2204864"/>
            <a:ext cx="6195085" cy="4061629"/>
          </a:xfrm>
          <a:prstGeom prst="rect">
            <a:avLst/>
          </a:prstGeom>
        </p:spPr>
      </p:pic>
      <p:pic>
        <p:nvPicPr>
          <p:cNvPr id="4" name="図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576" y="203151"/>
            <a:ext cx="6192688" cy="4646314"/>
          </a:xfrm>
          <a:prstGeom prst="rect">
            <a:avLst/>
          </a:prstGeom>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14</a:t>
            </a:fld>
            <a:endParaRPr kumimoji="1" lang="ja-JP" altLang="en-US"/>
          </a:p>
        </p:txBody>
      </p:sp>
    </p:spTree>
    <p:extLst>
      <p:ext uri="{BB962C8B-B14F-4D97-AF65-F5344CB8AC3E}">
        <p14:creationId xmlns:p14="http://schemas.microsoft.com/office/powerpoint/2010/main" val="28190846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mtClean="0"/>
              <a:t>15</a:t>
            </a:fld>
            <a:endParaRPr kumimoji="1" lang="ja-JP" altLang="en-US"/>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anim calcmode="lin" valueType="num">
                                      <p:cBhvr>
                                        <p:cTn id="28" dur="500" fill="hold"/>
                                        <p:tgtEl>
                                          <p:spTgt spid="9"/>
                                        </p:tgtEl>
                                        <p:attrNameLst>
                                          <p:attrName>ppt_x</p:attrName>
                                        </p:attrNameLst>
                                      </p:cBhvr>
                                      <p:tavLst>
                                        <p:tav tm="0">
                                          <p:val>
                                            <p:strVal val="#ppt_x"/>
                                          </p:val>
                                        </p:tav>
                                        <p:tav tm="100000">
                                          <p:val>
                                            <p:strVal val="#ppt_x"/>
                                          </p:val>
                                        </p:tav>
                                      </p:tavLst>
                                    </p:anim>
                                    <p:anim calcmode="lin" valueType="num">
                                      <p:cBhvr>
                                        <p:cTn id="2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16</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822950500"/>
              </p:ext>
            </p:extLst>
          </p:nvPr>
        </p:nvGraphicFramePr>
        <p:xfrm>
          <a:off x="479630" y="3573016"/>
          <a:ext cx="8184740" cy="2072640"/>
        </p:xfrm>
        <a:graphic>
          <a:graphicData uri="http://schemas.openxmlformats.org/drawingml/2006/table">
            <a:tbl>
              <a:tblPr firstRow="1" bandRow="1">
                <a:tableStyleId>{69C7853C-536D-4A76-A0AE-DD22124D55A5}</a:tableStyleId>
              </a:tblPr>
              <a:tblGrid>
                <a:gridCol w="5808476"/>
                <a:gridCol w="2376264"/>
              </a:tblGrid>
              <a:tr h="370840">
                <a:tc>
                  <a:txBody>
                    <a:bodyPr/>
                    <a:lstStyle/>
                    <a:p>
                      <a:pPr algn="ctr"/>
                      <a:r>
                        <a:rPr kumimoji="1" lang="ja-JP" altLang="en-US" sz="2800" dirty="0" smtClean="0"/>
                        <a:t>項目</a:t>
                      </a:r>
                      <a:endParaRPr kumimoji="1" lang="ja-JP" altLang="en-US" sz="2800" b="1" dirty="0"/>
                    </a:p>
                  </a:txBody>
                  <a:tcPr anchor="ctr"/>
                </a:tc>
                <a:tc>
                  <a:txBody>
                    <a:bodyPr/>
                    <a:lstStyle/>
                    <a:p>
                      <a:pPr algn="ctr"/>
                      <a:r>
                        <a:rPr kumimoji="1" lang="ja-JP" altLang="en-US" sz="2800" dirty="0" smtClean="0"/>
                        <a:t>値</a:t>
                      </a:r>
                      <a:endParaRPr kumimoji="1" lang="ja-JP" altLang="en-US" sz="2800" b="1" dirty="0"/>
                    </a:p>
                  </a:txBody>
                  <a:tcPr anchor="ctr"/>
                </a:tc>
              </a:tr>
              <a:tr h="370840">
                <a:tc>
                  <a:txBody>
                    <a:bodyPr/>
                    <a:lstStyle/>
                    <a:p>
                      <a:pPr algn="ctr"/>
                      <a:r>
                        <a:rPr kumimoji="1" lang="ja-JP" altLang="en-US" sz="2800" dirty="0" smtClean="0"/>
                        <a:t>ウイルス</a:t>
                      </a:r>
                      <a:r>
                        <a:rPr kumimoji="1" lang="en-US" altLang="ja-JP" sz="2800" dirty="0" smtClean="0"/>
                        <a:t>1</a:t>
                      </a:r>
                      <a:r>
                        <a:rPr kumimoji="1" lang="ja-JP" altLang="en-US" sz="2800" dirty="0" smtClean="0"/>
                        <a:t>　に対する初期</a:t>
                      </a:r>
                      <a:r>
                        <a:rPr kumimoji="1" lang="ja-JP" altLang="en-US" sz="2800" dirty="0" smtClean="0"/>
                        <a:t>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dirty="0" smtClean="0"/>
                        <a:t>ウイルス</a:t>
                      </a:r>
                      <a:r>
                        <a:rPr kumimoji="1" lang="en-US" altLang="ja-JP" sz="2800" dirty="0" smtClean="0"/>
                        <a:t>2</a:t>
                      </a:r>
                      <a:r>
                        <a:rPr kumimoji="1" lang="ja-JP" altLang="en-US" sz="2800" dirty="0" smtClean="0"/>
                        <a:t>　に対する初期</a:t>
                      </a:r>
                      <a:r>
                        <a:rPr kumimoji="1" lang="ja-JP" altLang="en-US" sz="2800" dirty="0" smtClean="0"/>
                        <a:t>感染個体</a:t>
                      </a:r>
                      <a:endParaRPr kumimoji="1" lang="ja-JP" altLang="en-US" sz="2800" b="1" dirty="0"/>
                    </a:p>
                  </a:txBody>
                  <a:tcPr anchor="ctr"/>
                </a:tc>
                <a:tc>
                  <a:txBody>
                    <a:bodyPr/>
                    <a:lstStyle/>
                    <a:p>
                      <a:pPr algn="ctr"/>
                      <a:r>
                        <a:rPr kumimoji="1" lang="en-US" altLang="ja-JP" sz="2800" b="0" dirty="0" smtClean="0"/>
                        <a:t>10</a:t>
                      </a:r>
                      <a:endParaRPr kumimoji="1" lang="ja-JP" altLang="en-US" sz="2800" b="0" dirty="0"/>
                    </a:p>
                  </a:txBody>
                  <a:tcPr anchor="ctr"/>
                </a:tc>
              </a:tr>
              <a:tr h="370840">
                <a:tc>
                  <a:txBody>
                    <a:bodyPr/>
                    <a:lstStyle/>
                    <a:p>
                      <a:pPr algn="ctr"/>
                      <a:r>
                        <a:rPr kumimoji="1" lang="ja-JP" altLang="en-US" sz="2800" b="0" dirty="0" smtClean="0"/>
                        <a:t>未感染の個体</a:t>
                      </a:r>
                      <a:endParaRPr kumimoji="1" lang="ja-JP" altLang="en-US" sz="2800" b="0" dirty="0"/>
                    </a:p>
                  </a:txBody>
                  <a:tcPr anchor="ctr"/>
                </a:tc>
                <a:tc>
                  <a:txBody>
                    <a:bodyPr/>
                    <a:lstStyle/>
                    <a:p>
                      <a:pPr algn="ctr"/>
                      <a:r>
                        <a:rPr kumimoji="1" lang="en-US" altLang="ja-JP" sz="2800" b="0" dirty="0" smtClean="0"/>
                        <a:t>980</a:t>
                      </a:r>
                      <a:endParaRPr kumimoji="1" lang="ja-JP" altLang="en-US" sz="2800" b="0" dirty="0"/>
                    </a:p>
                  </a:txBody>
                  <a:tcPr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573224186"/>
              </p:ext>
            </p:extLst>
          </p:nvPr>
        </p:nvGraphicFramePr>
        <p:xfrm>
          <a:off x="467544" y="1556792"/>
          <a:ext cx="8208912" cy="1554480"/>
        </p:xfrm>
        <a:graphic>
          <a:graphicData uri="http://schemas.openxmlformats.org/drawingml/2006/table">
            <a:tbl>
              <a:tblPr firstRow="1" bandRow="1">
                <a:tableStyleId>{69C7853C-536D-4A76-A0AE-DD22124D55A5}</a:tableStyleId>
              </a:tblPr>
              <a:tblGrid>
                <a:gridCol w="2592288"/>
                <a:gridCol w="2880320"/>
                <a:gridCol w="2736304"/>
              </a:tblGrid>
              <a:tr h="370840">
                <a:tc>
                  <a:txBody>
                    <a:bodyPr/>
                    <a:lstStyle/>
                    <a:p>
                      <a:pPr algn="ctr"/>
                      <a:r>
                        <a:rPr kumimoji="1" lang="ja-JP" altLang="en-US" sz="2800" dirty="0" smtClean="0"/>
                        <a:t>名称</a:t>
                      </a:r>
                      <a:endParaRPr kumimoji="1" lang="ja-JP" altLang="en-US" sz="2800" dirty="0"/>
                    </a:p>
                  </a:txBody>
                  <a:tcPr anchor="ctr"/>
                </a:tc>
                <a:tc>
                  <a:txBody>
                    <a:bodyPr/>
                    <a:lstStyle/>
                    <a:p>
                      <a:pPr algn="ctr"/>
                      <a:r>
                        <a:rPr kumimoji="1" lang="ja-JP" altLang="en-US" sz="2800" dirty="0" smtClean="0"/>
                        <a:t>電子タグの長さ</a:t>
                      </a:r>
                      <a:endParaRPr kumimoji="1" lang="ja-JP" altLang="en-US" sz="2800" dirty="0"/>
                    </a:p>
                  </a:txBody>
                  <a:tcPr anchor="ctr"/>
                </a:tc>
                <a:tc>
                  <a:txBody>
                    <a:bodyPr/>
                    <a:lstStyle/>
                    <a:p>
                      <a:pPr algn="ctr"/>
                      <a:endParaRPr kumimoji="1" lang="ja-JP" altLang="en-US" sz="2800" dirty="0"/>
                    </a:p>
                  </a:txBody>
                  <a:tcPr anchor="ctr"/>
                </a:tc>
              </a:tr>
              <a:tr h="370840">
                <a:tc>
                  <a:txBody>
                    <a:bodyPr/>
                    <a:lstStyle/>
                    <a:p>
                      <a:pPr algn="ctr"/>
                      <a:r>
                        <a:rPr kumimoji="1" lang="ja-JP" altLang="en-US" sz="2800" dirty="0" smtClean="0"/>
                        <a:t>エージェント</a:t>
                      </a:r>
                      <a:endParaRPr kumimoji="1" lang="ja-JP" altLang="en-US" sz="2800" dirty="0"/>
                    </a:p>
                  </a:txBody>
                  <a:tcPr anchor="ctr"/>
                </a:tc>
                <a:tc>
                  <a:txBody>
                    <a:bodyPr/>
                    <a:lstStyle/>
                    <a:p>
                      <a:pPr algn="ctr"/>
                      <a:r>
                        <a:rPr kumimoji="1" lang="en-US" altLang="ja-JP" sz="2800" dirty="0" smtClean="0"/>
                        <a:t>20</a:t>
                      </a:r>
                      <a:endParaRPr kumimoji="1" lang="ja-JP" altLang="en-US" sz="2800" dirty="0"/>
                    </a:p>
                  </a:txBody>
                  <a:tcPr anchor="ctr"/>
                </a:tc>
                <a:tc>
                  <a:txBody>
                    <a:bodyPr/>
                    <a:lstStyle/>
                    <a:p>
                      <a:pPr algn="ctr"/>
                      <a:r>
                        <a:rPr kumimoji="1" lang="en-US" altLang="ja-JP" sz="2800" dirty="0" smtClean="0"/>
                        <a:t>1000</a:t>
                      </a:r>
                      <a:r>
                        <a:rPr kumimoji="1" lang="ja-JP" altLang="en-US" sz="2800" dirty="0" smtClean="0"/>
                        <a:t>個体</a:t>
                      </a:r>
                      <a:endParaRPr kumimoji="1" lang="ja-JP" altLang="en-US" sz="2800" dirty="0"/>
                    </a:p>
                  </a:txBody>
                  <a:tcPr anchor="ctr"/>
                </a:tc>
              </a:tr>
              <a:tr h="370840">
                <a:tc>
                  <a:txBody>
                    <a:bodyPr/>
                    <a:lstStyle/>
                    <a:p>
                      <a:pPr algn="ctr"/>
                      <a:r>
                        <a:rPr kumimoji="1" lang="ja-JP" altLang="en-US" sz="2800" dirty="0" smtClean="0"/>
                        <a:t>ウイルス</a:t>
                      </a:r>
                      <a:endParaRPr kumimoji="1" lang="ja-JP" altLang="en-US" sz="2800" dirty="0"/>
                    </a:p>
                  </a:txBody>
                  <a:tcPr anchor="ctr"/>
                </a:tc>
                <a:tc>
                  <a:txBody>
                    <a:bodyPr/>
                    <a:lstStyle/>
                    <a:p>
                      <a:pPr algn="ctr"/>
                      <a:r>
                        <a:rPr kumimoji="1" lang="en-US" altLang="ja-JP" sz="2800" dirty="0" smtClean="0"/>
                        <a:t>12</a:t>
                      </a:r>
                      <a:endParaRPr kumimoji="1" lang="ja-JP" altLang="en-US" sz="2800" dirty="0"/>
                    </a:p>
                  </a:txBody>
                  <a:tcPr anchor="ctr"/>
                </a:tc>
                <a:tc>
                  <a:txBody>
                    <a:bodyPr/>
                    <a:lstStyle/>
                    <a:p>
                      <a:pPr algn="ctr"/>
                      <a:r>
                        <a:rPr kumimoji="1" lang="en-US" altLang="ja-JP" sz="2800" dirty="0" smtClean="0"/>
                        <a:t>2</a:t>
                      </a:r>
                      <a:r>
                        <a:rPr kumimoji="1" lang="ja-JP" altLang="en-US" sz="2800" dirty="0" smtClean="0"/>
                        <a:t>種類</a:t>
                      </a:r>
                      <a:endParaRPr kumimoji="1" lang="ja-JP" altLang="en-US" sz="2800" dirty="0"/>
                    </a:p>
                  </a:txBody>
                  <a:tcPr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17</a:t>
            </a:fld>
            <a:endParaRPr kumimoji="1" lang="ja-JP" altLang="en-US"/>
          </a:p>
        </p:txBody>
      </p:sp>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graphicFrame>
        <p:nvGraphicFramePr>
          <p:cNvPr id="5" name="表 4"/>
          <p:cNvGraphicFramePr>
            <a:graphicFrameLocks noGrp="1"/>
          </p:cNvGraphicFramePr>
          <p:nvPr>
            <p:extLst>
              <p:ext uri="{D42A27DB-BD31-4B8C-83A1-F6EECF244321}">
                <p14:modId xmlns:p14="http://schemas.microsoft.com/office/powerpoint/2010/main" val="3103389196"/>
              </p:ext>
            </p:extLst>
          </p:nvPr>
        </p:nvGraphicFramePr>
        <p:xfrm>
          <a:off x="443626" y="2438400"/>
          <a:ext cx="8256748" cy="1981200"/>
        </p:xfrm>
        <a:graphic>
          <a:graphicData uri="http://schemas.openxmlformats.org/drawingml/2006/table">
            <a:tbl>
              <a:tblPr firstRow="1" bandRow="1">
                <a:tableStyleId>{69C7853C-536D-4A76-A0AE-DD22124D55A5}</a:tableStyleId>
              </a:tblPr>
              <a:tblGrid>
                <a:gridCol w="2904238"/>
                <a:gridCol w="5352510"/>
              </a:tblGrid>
              <a:tr h="370840">
                <a:tc>
                  <a:txBody>
                    <a:bodyPr/>
                    <a:lstStyle/>
                    <a:p>
                      <a:pPr algn="ctr"/>
                      <a:r>
                        <a:rPr kumimoji="1" lang="ja-JP" altLang="en-US" sz="2800" dirty="0" smtClean="0"/>
                        <a:t>パターン</a:t>
                      </a:r>
                      <a:endParaRPr kumimoji="1" lang="ja-JP" altLang="en-US" sz="2800" dirty="0"/>
                    </a:p>
                  </a:txBody>
                  <a:tcPr anchor="ctr"/>
                </a:tc>
                <a:tc>
                  <a:txBody>
                    <a:bodyPr/>
                    <a:lstStyle/>
                    <a:p>
                      <a:pPr algn="ctr"/>
                      <a:r>
                        <a:rPr kumimoji="1" lang="ja-JP" altLang="en-US" sz="2800" dirty="0" smtClean="0"/>
                        <a:t>グラフの特徴</a:t>
                      </a:r>
                      <a:endParaRPr kumimoji="1" lang="ja-JP" altLang="en-US" sz="2800" dirty="0"/>
                    </a:p>
                  </a:txBody>
                  <a:tcPr anchor="ctr"/>
                </a:tc>
              </a:tr>
              <a:tr h="370840">
                <a:tc>
                  <a:txBody>
                    <a:bodyPr/>
                    <a:lstStyle/>
                    <a:p>
                      <a:pPr algn="ctr"/>
                      <a:r>
                        <a:rPr kumimoji="1" lang="ja-JP" altLang="en-US" sz="2800" dirty="0" smtClean="0"/>
                        <a:t>振動</a:t>
                      </a:r>
                      <a:endParaRPr kumimoji="1" lang="ja-JP" altLang="en-US" sz="2800" dirty="0"/>
                    </a:p>
                  </a:txBody>
                  <a:tcPr anchor="ctr"/>
                </a:tc>
                <a:tc>
                  <a:txBody>
                    <a:bodyPr/>
                    <a:lstStyle/>
                    <a:p>
                      <a:pPr algn="l"/>
                      <a:r>
                        <a:rPr kumimoji="1" lang="ja-JP" altLang="en-US" sz="2800" dirty="0" smtClean="0"/>
                        <a:t>感染者、免疫獲得者が振動する。</a:t>
                      </a:r>
                      <a:endParaRPr kumimoji="1" lang="ja-JP" altLang="en-US" sz="2800" dirty="0"/>
                    </a:p>
                  </a:txBody>
                  <a:tcPr anchor="ctr"/>
                </a:tc>
              </a:tr>
              <a:tr h="370840">
                <a:tc>
                  <a:txBody>
                    <a:bodyPr/>
                    <a:lstStyle/>
                    <a:p>
                      <a:pPr algn="ctr"/>
                      <a:r>
                        <a:rPr kumimoji="1" lang="ja-JP" altLang="en-US" sz="2800" dirty="0" smtClean="0"/>
                        <a:t>オーバーラップ</a:t>
                      </a:r>
                      <a:endParaRPr kumimoji="1" lang="ja-JP" altLang="en-US" sz="2800" dirty="0"/>
                    </a:p>
                  </a:txBody>
                  <a:tcPr anchor="ctr"/>
                </a:tc>
                <a:tc>
                  <a:txBody>
                    <a:bodyPr/>
                    <a:lstStyle/>
                    <a:p>
                      <a:pPr algn="l"/>
                      <a:r>
                        <a:rPr kumimoji="1" lang="ja-JP" altLang="en-US" sz="2800" dirty="0" smtClean="0"/>
                        <a:t>全ウイルスに対する免疫獲得者が増えていく。</a:t>
                      </a:r>
                      <a:endParaRPr kumimoji="1" lang="ja-JP" altLang="en-US" sz="2800"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18</a:t>
            </a:fld>
            <a:endParaRPr kumimoji="1" lang="ja-JP" altLang="en-US"/>
          </a:p>
        </p:txBody>
      </p:sp>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197788114"/>
              </p:ext>
            </p:extLst>
          </p:nvPr>
        </p:nvGraphicFramePr>
        <p:xfrm>
          <a:off x="498376" y="2204864"/>
          <a:ext cx="8147247" cy="3017520"/>
        </p:xfrm>
        <a:graphic>
          <a:graphicData uri="http://schemas.openxmlformats.org/drawingml/2006/table">
            <a:tbl>
              <a:tblPr firstRow="1" bandRow="1">
                <a:tableStyleId>{69C7853C-536D-4A76-A0AE-DD22124D55A5}</a:tableStyleId>
              </a:tblPr>
              <a:tblGrid>
                <a:gridCol w="1780827"/>
                <a:gridCol w="1780827"/>
                <a:gridCol w="4585593"/>
              </a:tblGrid>
              <a:tr h="370840">
                <a:tc>
                  <a:txBody>
                    <a:bodyPr/>
                    <a:lstStyle/>
                    <a:p>
                      <a:pPr algn="ctr"/>
                      <a:endParaRPr kumimoji="1" lang="ja-JP" altLang="en-US" sz="2800" b="1" i="0" u="none" dirty="0">
                        <a:effectLst/>
                      </a:endParaRPr>
                    </a:p>
                  </a:txBody>
                  <a:tcPr anchor="ctr"/>
                </a:tc>
                <a:tc gridSpan="2">
                  <a:txBody>
                    <a:bodyPr/>
                    <a:lstStyle/>
                    <a:p>
                      <a:pPr algn="ctr"/>
                      <a:r>
                        <a:rPr kumimoji="1" lang="ja-JP" altLang="en-US" sz="2800" b="1" i="0" u="none" dirty="0" smtClean="0">
                          <a:effectLst/>
                        </a:rPr>
                        <a:t>電子タグ</a:t>
                      </a:r>
                      <a:endParaRPr kumimoji="1" lang="ja-JP" altLang="en-US" sz="2800" b="1" i="0" u="none" dirty="0">
                        <a:effectLst/>
                      </a:endParaRPr>
                    </a:p>
                  </a:txBody>
                  <a:tcPr anchor="ctr"/>
                </a:tc>
                <a:tc hMerge="1">
                  <a:txBody>
                    <a:bodyPr/>
                    <a:lstStyle/>
                    <a:p>
                      <a:pPr algn="ctr"/>
                      <a:endParaRPr kumimoji="1" lang="ja-JP" altLang="en-US" sz="2800" b="1" i="0" u="none" dirty="0">
                        <a:effectLst/>
                      </a:endParaRPr>
                    </a:p>
                  </a:txBody>
                  <a:tcPr anchor="ctr"/>
                </a:tc>
              </a:tr>
              <a:tr h="370840">
                <a:tc>
                  <a:txBody>
                    <a:bodyPr/>
                    <a:lstStyle/>
                    <a:p>
                      <a:pPr algn="ctr"/>
                      <a:endParaRPr kumimoji="1" lang="ja-JP" altLang="en-US" sz="2800" b="1" i="0" u="none" dirty="0">
                        <a:effectLst/>
                      </a:endParaRPr>
                    </a:p>
                  </a:txBody>
                  <a:tcPr anchor="ctr"/>
                </a:tc>
                <a:tc>
                  <a:txBody>
                    <a:bodyPr/>
                    <a:lstStyle/>
                    <a:p>
                      <a:pPr algn="ctr"/>
                      <a:r>
                        <a:rPr kumimoji="1" lang="ja-JP" altLang="en-US" sz="2800" b="0" i="0" u="none" dirty="0" smtClean="0">
                          <a:effectLst/>
                        </a:rPr>
                        <a:t>長さ</a:t>
                      </a:r>
                      <a:endParaRPr kumimoji="1" lang="ja-JP" altLang="en-US" sz="2800" b="0" i="0" u="none" dirty="0">
                        <a:effectLst/>
                      </a:endParaRPr>
                    </a:p>
                  </a:txBody>
                  <a:tcPr anchor="ctr"/>
                </a:tc>
                <a:tc>
                  <a:txBody>
                    <a:bodyPr/>
                    <a:lstStyle/>
                    <a:p>
                      <a:pPr algn="ctr"/>
                      <a:r>
                        <a:rPr kumimoji="1" lang="ja-JP" altLang="en-US" sz="2800" b="0" i="0" u="none" dirty="0" smtClean="0">
                          <a:effectLst/>
                        </a:rPr>
                        <a:t>配列</a:t>
                      </a:r>
                      <a:endParaRPr kumimoji="1" lang="ja-JP" altLang="en-US" sz="2800" b="0" i="0" u="none" dirty="0">
                        <a:effectLst/>
                      </a:endParaRPr>
                    </a:p>
                  </a:txBody>
                  <a:tcPr anchor="ctr"/>
                </a:tc>
              </a:tr>
              <a:tr h="633472">
                <a:tc>
                  <a:txBody>
                    <a:bodyPr/>
                    <a:lstStyle/>
                    <a:p>
                      <a:pPr algn="ctr"/>
                      <a:r>
                        <a:rPr kumimoji="1" lang="ja-JP" altLang="en-US" sz="2800" b="0" u="none" dirty="0" smtClean="0">
                          <a:effectLst/>
                        </a:rPr>
                        <a:t>エージェント</a:t>
                      </a:r>
                      <a:endParaRPr kumimoji="1" lang="ja-JP" altLang="en-US" sz="2800" b="0" i="0" u="none" dirty="0">
                        <a:effectLst/>
                      </a:endParaRPr>
                    </a:p>
                  </a:txBody>
                  <a:tcPr anchor="ctr"/>
                </a:tc>
                <a:tc>
                  <a:txBody>
                    <a:bodyPr/>
                    <a:lstStyle/>
                    <a:p>
                      <a:pPr algn="ctr"/>
                      <a:r>
                        <a:rPr kumimoji="1" lang="en-US" altLang="ja-JP" sz="2800" b="0" i="0" u="none" dirty="0" smtClean="0">
                          <a:effectLst/>
                        </a:rPr>
                        <a:t>20</a:t>
                      </a:r>
                      <a:endParaRPr kumimoji="1" lang="ja-JP" altLang="en-US" sz="2800" b="0" i="0" u="none" dirty="0">
                        <a:effectLst/>
                      </a:endParaRPr>
                    </a:p>
                  </a:txBody>
                  <a:tcPr anchor="ctr"/>
                </a:tc>
                <a:tc>
                  <a:txBody>
                    <a:bodyPr/>
                    <a:lstStyle/>
                    <a:p>
                      <a:pPr algn="ctr"/>
                      <a:r>
                        <a:rPr kumimoji="1" lang="ja-JP" altLang="en-US" sz="2800" b="0" i="0" u="none" dirty="0" smtClean="0">
                          <a:effectLst/>
                        </a:rPr>
                        <a:t>ランダム</a:t>
                      </a:r>
                      <a:endParaRPr kumimoji="1" lang="ja-JP" altLang="en-US" sz="2800" b="0" i="0" u="none" dirty="0">
                        <a:effectLst/>
                      </a:endParaRPr>
                    </a:p>
                  </a:txBody>
                  <a:tcPr anchor="ctr"/>
                </a:tc>
              </a:tr>
              <a:tr h="370840">
                <a:tc rowSpan="2">
                  <a:txBody>
                    <a:bodyPr/>
                    <a:lstStyle/>
                    <a:p>
                      <a:pPr algn="ctr"/>
                      <a:r>
                        <a:rPr kumimoji="1" lang="ja-JP" altLang="en-US" sz="2800" b="0" u="none" dirty="0" smtClean="0">
                          <a:effectLst/>
                        </a:rPr>
                        <a:t>ウイルス</a:t>
                      </a:r>
                      <a:endParaRPr kumimoji="1" lang="ja-JP" altLang="en-US" sz="2800" b="0" i="0" u="none" dirty="0">
                        <a:effectLst/>
                      </a:endParaRPr>
                    </a:p>
                  </a:txBody>
                  <a:tcPr anchor="ctr"/>
                </a:tc>
                <a:tc rowSpan="2">
                  <a:txBody>
                    <a:bodyPr/>
                    <a:lstStyle/>
                    <a:p>
                      <a:pPr algn="ctr"/>
                      <a:r>
                        <a:rPr kumimoji="1" lang="en-US" altLang="ja-JP" sz="2800" b="0" i="0" u="none" dirty="0" smtClean="0">
                          <a:effectLst/>
                        </a:rPr>
                        <a:t>12</a:t>
                      </a:r>
                      <a:endParaRPr kumimoji="1" lang="ja-JP" altLang="en-US" sz="2800" b="0" i="0" u="none" dirty="0">
                        <a:effectLst/>
                      </a:endParaRPr>
                    </a:p>
                  </a:txBody>
                  <a:tcPr anchor="ctr"/>
                </a:tc>
                <a:tc>
                  <a:txBody>
                    <a:bodyPr/>
                    <a:lstStyle/>
                    <a:p>
                      <a:pPr algn="ctr"/>
                      <a:r>
                        <a:rPr kumimoji="1" lang="en-US" altLang="ja-JP" sz="2800" b="1" u="none" dirty="0" smtClean="0">
                          <a:effectLst/>
                        </a:rPr>
                        <a:t>“000000000000”</a:t>
                      </a:r>
                      <a:endParaRPr kumimoji="1" lang="ja-JP" altLang="en-US" sz="2800" b="1" i="0" u="none" dirty="0">
                        <a:effectLst/>
                      </a:endParaRPr>
                    </a:p>
                  </a:txBody>
                  <a:tcPr anchor="ctr"/>
                </a:tc>
              </a:tr>
              <a:tr h="490448">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800" b="1" u="none" dirty="0" smtClean="0">
                          <a:effectLst/>
                        </a:rPr>
                        <a:t>“111111111111”</a:t>
                      </a:r>
                      <a:endParaRPr kumimoji="1" lang="ja-JP" altLang="en-US" sz="2800" b="1" i="0" u="none" dirty="0">
                        <a:effectLst/>
                      </a:endParaRPr>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19</a:t>
            </a:fld>
            <a:endParaRPr kumimoji="1" lang="ja-JP" altLang="en-US"/>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a:t>先行研究</a:t>
            </a:r>
            <a:r>
              <a:rPr lang="ja-JP" altLang="en-US" dirty="0" smtClean="0"/>
              <a:t>紹介</a:t>
            </a:r>
            <a:endParaRPr lang="en-US" altLang="ja-JP" dirty="0" smtClean="0"/>
          </a:p>
          <a:p>
            <a:pPr marL="514350" indent="-514350">
              <a:buFont typeface="+mj-lt"/>
              <a:buAutoNum type="arabicPeriod"/>
            </a:pPr>
            <a:r>
              <a:rPr lang="ja-JP" altLang="en-US" dirty="0" smtClean="0"/>
              <a:t>ＡＢＥＭ</a:t>
            </a:r>
            <a:r>
              <a:rPr lang="ja-JP" altLang="en-US" dirty="0" smtClean="0"/>
              <a:t>（</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smtClean="0"/>
              <a:t>アルゴリズム</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a:t>
            </a:fld>
            <a:endParaRPr kumimoji="1" lang="ja-JP" altLang="en-US"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398897281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331640" y="5157192"/>
            <a:ext cx="7488832"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6901" y="692776"/>
            <a:ext cx="478850"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20</a:t>
            </a:fld>
            <a:endParaRPr kumimoji="1" lang="ja-JP" altLang="en-US"/>
          </a:p>
        </p:txBody>
      </p:sp>
    </p:spTree>
    <p:extLst>
      <p:ext uri="{BB962C8B-B14F-4D97-AF65-F5344CB8AC3E}">
        <p14:creationId xmlns:p14="http://schemas.microsoft.com/office/powerpoint/2010/main" val="14086794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154327110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331640"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331640" y="5157192"/>
            <a:ext cx="7704856"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696"/>
            <a:ext cx="478852" cy="720000"/>
          </a:xfrm>
          <a:prstGeom prst="rect">
            <a:avLst/>
          </a:prstGeom>
        </p:spPr>
      </p:pic>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21</a:t>
            </a:fld>
            <a:endParaRPr kumimoji="1" lang="ja-JP" altLang="en-US"/>
          </a:p>
        </p:txBody>
      </p:sp>
    </p:spTree>
    <p:extLst>
      <p:ext uri="{BB962C8B-B14F-4D97-AF65-F5344CB8AC3E}">
        <p14:creationId xmlns:p14="http://schemas.microsoft.com/office/powerpoint/2010/main" val="4208651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43091480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331640" y="5157192"/>
            <a:ext cx="7632848"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776"/>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22</a:t>
            </a:fld>
            <a:endParaRPr kumimoji="1" lang="ja-JP" altLang="en-US"/>
          </a:p>
        </p:txBody>
      </p:sp>
    </p:spTree>
    <p:extLst>
      <p:ext uri="{BB962C8B-B14F-4D97-AF65-F5344CB8AC3E}">
        <p14:creationId xmlns:p14="http://schemas.microsoft.com/office/powerpoint/2010/main" val="16546049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60651603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直線矢印コネクタ 10"/>
          <p:cNvCxnSpPr/>
          <p:nvPr/>
        </p:nvCxnSpPr>
        <p:spPr>
          <a:xfrm flipV="1">
            <a:off x="1187624"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157192"/>
            <a:ext cx="7848872"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4120" y="692696"/>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23</a:t>
            </a:fld>
            <a:endParaRPr kumimoji="1" lang="ja-JP" altLang="en-US"/>
          </a:p>
        </p:txBody>
      </p:sp>
    </p:spTree>
    <p:extLst>
      <p:ext uri="{BB962C8B-B14F-4D97-AF65-F5344CB8AC3E}">
        <p14:creationId xmlns:p14="http://schemas.microsoft.com/office/powerpoint/2010/main" val="16092425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2689170394"/>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直線矢印コネクタ 3"/>
          <p:cNvCxnSpPr/>
          <p:nvPr/>
        </p:nvCxnSpPr>
        <p:spPr>
          <a:xfrm flipV="1">
            <a:off x="1187624" y="1700808"/>
            <a:ext cx="0" cy="345638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 name="直線矢印コネクタ 7"/>
          <p:cNvCxnSpPr/>
          <p:nvPr/>
        </p:nvCxnSpPr>
        <p:spPr>
          <a:xfrm>
            <a:off x="1187624" y="5157192"/>
            <a:ext cx="7848872"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9" name="図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5938" y="692696"/>
            <a:ext cx="310048" cy="720000"/>
          </a:xfrm>
          <a:prstGeom prst="rect">
            <a:avLst/>
          </a:prstGeom>
        </p:spPr>
      </p:pic>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spTree>
    <p:extLst>
      <p:ext uri="{BB962C8B-B14F-4D97-AF65-F5344CB8AC3E}">
        <p14:creationId xmlns:p14="http://schemas.microsoft.com/office/powerpoint/2010/main" val="3077185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sp>
        <p:nvSpPr>
          <p:cNvPr id="3" name="コンテンツ プレースホルダー 2"/>
          <p:cNvSpPr>
            <a:spLocks noGrp="1"/>
          </p:cNvSpPr>
          <p:nvPr>
            <p:ph idx="1"/>
          </p:nvPr>
        </p:nvSpPr>
        <p:spPr/>
        <p:txBody>
          <a:bodyPr/>
          <a:lstStyle/>
          <a:p>
            <a:r>
              <a:rPr lang="ja-JP" altLang="en-US" dirty="0"/>
              <a:t>振動するパターン</a:t>
            </a:r>
            <a:endParaRPr lang="en-US" altLang="ja-JP" dirty="0"/>
          </a:p>
          <a:p>
            <a:pPr lvl="1"/>
            <a:r>
              <a:rPr lang="ja-JP" altLang="en-US" dirty="0" smtClean="0"/>
              <a:t>各ウイルスは半周期ずれてグラフが振動している。</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2342969110"/>
              </p:ext>
            </p:extLst>
          </p:nvPr>
        </p:nvGraphicFramePr>
        <p:xfrm>
          <a:off x="457200" y="2211680"/>
          <a:ext cx="8219256" cy="3017520"/>
        </p:xfrm>
        <a:graphic>
          <a:graphicData uri="http://schemas.openxmlformats.org/drawingml/2006/table">
            <a:tbl>
              <a:tblPr firstRow="1" bandRow="1">
                <a:tableStyleId>{69C7853C-536D-4A76-A0AE-DD22124D55A5}</a:tableStyleId>
              </a:tblPr>
              <a:tblGrid>
                <a:gridCol w="1645506"/>
                <a:gridCol w="1645506"/>
                <a:gridCol w="4928244"/>
              </a:tblGrid>
              <a:tr h="370840">
                <a:tc>
                  <a:txBody>
                    <a:bodyPr/>
                    <a:lstStyle/>
                    <a:p>
                      <a:pPr algn="ctr"/>
                      <a:endParaRPr kumimoji="1" lang="ja-JP" altLang="en-US" sz="2800" b="1" dirty="0"/>
                    </a:p>
                  </a:txBody>
                  <a:tcPr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dirty="0" smtClean="0"/>
                        <a:t>電子タグ</a:t>
                      </a:r>
                    </a:p>
                  </a:txBody>
                  <a:tcPr anchor="ctr"/>
                </a:tc>
                <a:tc hMerge="1">
                  <a:txBody>
                    <a:bodyPr/>
                    <a:lstStyle/>
                    <a:p>
                      <a:pPr algn="ctr"/>
                      <a:endParaRPr kumimoji="1" lang="ja-JP" altLang="en-US" sz="2800" b="1" dirty="0"/>
                    </a:p>
                  </a:txBody>
                  <a:tcPr anchor="ctr"/>
                </a:tc>
              </a:tr>
              <a:tr h="370840">
                <a:tc>
                  <a:txBody>
                    <a:bodyPr/>
                    <a:lstStyle/>
                    <a:p>
                      <a:pPr algn="ctr"/>
                      <a:endParaRPr kumimoji="1" lang="ja-JP" altLang="en-US" sz="2800" b="1" dirty="0"/>
                    </a:p>
                  </a:txBody>
                  <a:tcPr anchor="ctr"/>
                </a:tc>
                <a:tc>
                  <a:txBody>
                    <a:bodyPr/>
                    <a:lstStyle/>
                    <a:p>
                      <a:pPr algn="ctr"/>
                      <a:r>
                        <a:rPr kumimoji="1" lang="ja-JP" altLang="en-US" sz="2800" b="0" dirty="0" smtClean="0"/>
                        <a:t>長さ</a:t>
                      </a:r>
                      <a:endParaRPr kumimoji="1" lang="ja-JP" altLang="en-US" sz="2800" b="0" dirty="0"/>
                    </a:p>
                  </a:txBody>
                  <a:tcPr anchor="ctr"/>
                </a:tc>
                <a:tc>
                  <a:txBody>
                    <a:bodyPr/>
                    <a:lstStyle/>
                    <a:p>
                      <a:pPr algn="ctr"/>
                      <a:r>
                        <a:rPr kumimoji="1" lang="ja-JP" altLang="en-US" sz="2800" b="0" dirty="0" smtClean="0"/>
                        <a:t>配列</a:t>
                      </a:r>
                      <a:endParaRPr kumimoji="1" lang="ja-JP" altLang="en-US" sz="2800" b="0" dirty="0"/>
                    </a:p>
                  </a:txBody>
                  <a:tcPr anchor="ctr"/>
                </a:tc>
              </a:tr>
              <a:tr h="370840">
                <a:tc>
                  <a:txBody>
                    <a:bodyPr/>
                    <a:lstStyle/>
                    <a:p>
                      <a:pPr algn="ctr"/>
                      <a:r>
                        <a:rPr kumimoji="1" lang="ja-JP" altLang="en-US" sz="2800" b="0" dirty="0" smtClean="0"/>
                        <a:t>エージェント</a:t>
                      </a:r>
                      <a:endParaRPr kumimoji="1" lang="ja-JP" altLang="en-US" sz="2800" b="0" dirty="0"/>
                    </a:p>
                  </a:txBody>
                  <a:tcPr anchor="ctr"/>
                </a:tc>
                <a:tc>
                  <a:txBody>
                    <a:bodyPr/>
                    <a:lstStyle/>
                    <a:p>
                      <a:pPr algn="ctr"/>
                      <a:r>
                        <a:rPr kumimoji="1" lang="en-US" altLang="ja-JP" sz="2800" b="0" dirty="0" smtClean="0"/>
                        <a:t>20</a:t>
                      </a:r>
                      <a:endParaRPr kumimoji="1" lang="ja-JP" altLang="en-US" sz="2800" b="0" dirty="0"/>
                    </a:p>
                  </a:txBody>
                  <a:tcPr anchor="ctr"/>
                </a:tc>
                <a:tc>
                  <a:txBody>
                    <a:bodyPr/>
                    <a:lstStyle/>
                    <a:p>
                      <a:pPr algn="ctr"/>
                      <a:r>
                        <a:rPr kumimoji="1" lang="ja-JP" altLang="en-US" sz="2800" b="0" dirty="0" smtClean="0"/>
                        <a:t>ランダム</a:t>
                      </a:r>
                      <a:endParaRPr kumimoji="1" lang="ja-JP" altLang="en-US" sz="2800" b="0" dirty="0"/>
                    </a:p>
                  </a:txBody>
                  <a:tcPr anchor="ctr"/>
                </a:tc>
              </a:tr>
              <a:tr h="370840">
                <a:tc rowSpan="2">
                  <a:txBody>
                    <a:bodyPr/>
                    <a:lstStyle/>
                    <a:p>
                      <a:pPr algn="ctr"/>
                      <a:r>
                        <a:rPr kumimoji="1" lang="ja-JP" altLang="en-US" sz="2800" b="0" dirty="0" smtClean="0"/>
                        <a:t>ウイルス</a:t>
                      </a:r>
                      <a:endParaRPr kumimoji="1" lang="ja-JP" altLang="en-US" sz="2800" b="0" dirty="0"/>
                    </a:p>
                  </a:txBody>
                  <a:tcPr anchor="ctr"/>
                </a:tc>
                <a:tc rowSpan="2">
                  <a:txBody>
                    <a:bodyPr/>
                    <a:lstStyle/>
                    <a:p>
                      <a:pPr algn="ctr"/>
                      <a:r>
                        <a:rPr kumimoji="1" lang="en-US" altLang="ja-JP" sz="2800" b="0" dirty="0" smtClean="0"/>
                        <a:t>12</a:t>
                      </a:r>
                      <a:endParaRPr kumimoji="1" lang="ja-JP" altLang="en-US" sz="2800" b="0" dirty="0"/>
                    </a:p>
                  </a:txBody>
                  <a:tcPr anchor="ctr"/>
                </a:tc>
                <a:tc>
                  <a:txBody>
                    <a:bodyPr/>
                    <a:lstStyle/>
                    <a:p>
                      <a:pPr algn="ctr"/>
                      <a:r>
                        <a:rPr kumimoji="1" lang="en-US" altLang="ja-JP" sz="2800" b="1" dirty="0" smtClean="0"/>
                        <a:t>“000000000000”</a:t>
                      </a:r>
                      <a:endParaRPr kumimoji="1" lang="ja-JP" altLang="en-US" sz="2800" b="1" dirty="0"/>
                    </a:p>
                  </a:txBody>
                  <a:tcPr anchor="ctr"/>
                </a:tc>
              </a:tr>
              <a:tr h="370840">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800" b="1" dirty="0" smtClean="0"/>
                        <a:t>“</a:t>
                      </a:r>
                      <a:r>
                        <a:rPr kumimoji="1" lang="en-US" altLang="ja-JP" sz="2800" b="1" dirty="0" smtClean="0">
                          <a:solidFill>
                            <a:srgbClr val="FF0000"/>
                          </a:solidFill>
                        </a:rPr>
                        <a:t>0000</a:t>
                      </a:r>
                      <a:r>
                        <a:rPr kumimoji="1" lang="en-US" altLang="ja-JP" sz="2800" b="1" dirty="0" smtClean="0"/>
                        <a:t>11111111”</a:t>
                      </a:r>
                      <a:endParaRPr kumimoji="1" lang="ja-JP" altLang="en-US" sz="2800" b="1"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857804249"/>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187624" y="1628800"/>
            <a:ext cx="0" cy="36004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19050">
            <a:solidFill>
              <a:schemeClr val="tx1"/>
            </a:solidFill>
            <a:tailEnd type="arrow"/>
          </a:ln>
        </p:spPr>
        <p:style>
          <a:lnRef idx="1">
            <a:schemeClr val="dk1"/>
          </a:lnRef>
          <a:fillRef idx="0">
            <a:schemeClr val="dk1"/>
          </a:fillRef>
          <a:effectRef idx="0">
            <a:schemeClr val="dk1"/>
          </a:effectRef>
          <a:fontRef idx="minor">
            <a:schemeClr val="tx1"/>
          </a:fontRef>
        </p:style>
      </p:cxnSp>
      <p:pic>
        <p:nvPicPr>
          <p:cNvPr id="14" name="図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692776"/>
            <a:ext cx="478852"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3820757530"/>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7624" y="1628800"/>
            <a:ext cx="0" cy="36004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4120" y="692776"/>
            <a:ext cx="310048" cy="720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spTree>
    <p:extLst>
      <p:ext uri="{BB962C8B-B14F-4D97-AF65-F5344CB8AC3E}">
        <p14:creationId xmlns:p14="http://schemas.microsoft.com/office/powerpoint/2010/main" val="34896932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オーバーラップするパターン</a:t>
            </a:r>
            <a:endParaRPr lang="en-US" altLang="ja-JP" dirty="0" smtClean="0"/>
          </a:p>
          <a:p>
            <a:pPr lvl="1"/>
            <a:r>
              <a:rPr lang="ja-JP" altLang="en-US" dirty="0" smtClean="0"/>
              <a:t>ウイルスの先頭と末尾がオーバーラップしている</a:t>
            </a:r>
            <a:r>
              <a:rPr lang="ja-JP" altLang="en-US" dirty="0" smtClean="0"/>
              <a:t>場合は、全エージェントが両方</a:t>
            </a:r>
            <a:r>
              <a:rPr lang="ja-JP" altLang="en-US" dirty="0" smtClean="0"/>
              <a:t>のウイルスに対する免疫を</a:t>
            </a:r>
            <a:r>
              <a:rPr lang="ja-JP" altLang="en-US" dirty="0" smtClean="0"/>
              <a:t>獲得</a:t>
            </a:r>
            <a:r>
              <a:rPr lang="ja-JP" altLang="en-US" dirty="0"/>
              <a:t>する</a:t>
            </a:r>
            <a:r>
              <a:rPr lang="ja-JP" altLang="en-US" dirty="0" smtClean="0"/>
              <a:t>。</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a:t>
            </a:fld>
            <a:endParaRPr kumimoji="1" lang="ja-JP" altLang="en-US"/>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a:t>
            </a:r>
            <a:r>
              <a:rPr kumimoji="1" lang="ja-JP" altLang="en-US" dirty="0" smtClean="0"/>
              <a:t>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r>
              <a:rPr kumimoji="1" lang="ja-JP" altLang="en-US" dirty="0" smtClean="0"/>
              <a:t>。</a:t>
            </a:r>
            <a:endParaRPr kumimoji="1" lang="en-US" altLang="ja-JP" dirty="0" smtClean="0"/>
          </a:p>
          <a:p>
            <a:r>
              <a:rPr lang="ja-JP" altLang="en-US" dirty="0" smtClean="0"/>
              <a:t>各ウイルスの電子タグの頭としっぽの構造によって</a:t>
            </a:r>
            <a:r>
              <a:rPr lang="ja-JP" altLang="en-US" dirty="0" smtClean="0"/>
              <a:t>感染者数の振動が</a:t>
            </a:r>
            <a:r>
              <a:rPr lang="ja-JP" altLang="en-US" dirty="0" smtClean="0"/>
              <a:t>起きたり</a:t>
            </a:r>
            <a:r>
              <a:rPr lang="en-US" altLang="ja-JP" dirty="0" smtClean="0"/>
              <a:t>die out</a:t>
            </a:r>
            <a:r>
              <a:rPr lang="ja-JP" altLang="en-US" dirty="0" smtClean="0"/>
              <a:t>が起きたり</a:t>
            </a:r>
            <a:r>
              <a:rPr lang="ja-JP" altLang="en-US" dirty="0" smtClean="0"/>
              <a:t>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31</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solidFill>
                  <a:srgbClr val="FF0000"/>
                </a:solidFill>
              </a:rPr>
              <a:t>ご清聴ありがとうございました</a:t>
            </a:r>
            <a:endParaRPr kumimoji="1" lang="ja-JP" altLang="en-US" dirty="0">
              <a:solidFill>
                <a:srgbClr val="FF0000"/>
              </a:solidFill>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34</a:t>
            </a:fld>
            <a:endParaRPr kumimoji="1" lang="ja-JP" altLang="en-US"/>
          </a:p>
        </p:txBody>
      </p:sp>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pic>
        <p:nvPicPr>
          <p:cNvPr id="8" name="コンテンツ プレースホルダー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5153" y="1600200"/>
            <a:ext cx="5653694" cy="4525963"/>
          </a:xfr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a:t>
            </a:fld>
            <a:endParaRPr kumimoji="1" lang="ja-JP" altLang="en-US"/>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８つ</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（（（ＳＩＲモデルとの比較</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39796399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5</a:t>
            </a:fld>
            <a:endParaRPr kumimoji="1" lang="ja-JP" altLang="en-US"/>
          </a:p>
        </p:txBody>
      </p:sp>
    </p:spTree>
    <p:extLst>
      <p:ext uri="{BB962C8B-B14F-4D97-AF65-F5344CB8AC3E}">
        <p14:creationId xmlns:p14="http://schemas.microsoft.com/office/powerpoint/2010/main" val="492649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6</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7</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242896654"/>
              </p:ext>
            </p:extLst>
          </p:nvPr>
        </p:nvGraphicFramePr>
        <p:xfrm>
          <a:off x="457200" y="1690464"/>
          <a:ext cx="8229600" cy="4114800"/>
        </p:xfrm>
        <a:graphic>
          <a:graphicData uri="http://schemas.openxmlformats.org/drawingml/2006/table">
            <a:tbl>
              <a:tblPr firstRow="1" bandRow="1">
                <a:tableStyleId>{69C7853C-536D-4A76-A0AE-DD22124D55A5}</a:tableStyleId>
              </a:tblPr>
              <a:tblGrid>
                <a:gridCol w="1306488"/>
                <a:gridCol w="6923112"/>
              </a:tblGrid>
              <a:tr h="370840">
                <a:tc>
                  <a:txBody>
                    <a:bodyPr/>
                    <a:lstStyle/>
                    <a:p>
                      <a:pPr algn="ctr"/>
                      <a:endParaRPr kumimoji="1" lang="ja-JP" altLang="en-US" sz="2800" dirty="0"/>
                    </a:p>
                  </a:txBody>
                  <a:tcPr anchor="ctr"/>
                </a:tc>
                <a:tc>
                  <a:txBody>
                    <a:bodyPr/>
                    <a:lstStyle/>
                    <a:p>
                      <a:pPr algn="ctr"/>
                      <a:r>
                        <a:rPr kumimoji="1" lang="en-US" altLang="ja-JP" sz="2800" dirty="0" smtClean="0"/>
                        <a:t>ABEM</a:t>
                      </a:r>
                      <a:endParaRPr kumimoji="1" lang="ja-JP" altLang="en-US" sz="2800" dirty="0"/>
                    </a:p>
                  </a:txBody>
                  <a:tcPr anchor="ctr"/>
                </a:tc>
              </a:tr>
              <a:tr h="370840">
                <a:tc>
                  <a:txBody>
                    <a:bodyPr/>
                    <a:lstStyle/>
                    <a:p>
                      <a:pPr algn="ctr"/>
                      <a:r>
                        <a:rPr kumimoji="1" lang="ja-JP" altLang="en-US" sz="2800" dirty="0" smtClean="0"/>
                        <a:t>長所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800" dirty="0" smtClean="0"/>
                        <a:t>各エージェントの個体レベルで起きる生体反応（抗原抗体反応、免疫の喪失現象）が与える疫学的効果を表現することができる。</a:t>
                      </a:r>
                      <a:endParaRPr lang="en-US" altLang="ja-JP" sz="2800" dirty="0" smtClean="0"/>
                    </a:p>
                    <a:p>
                      <a:pPr algn="l"/>
                      <a:endParaRPr kumimoji="1" lang="ja-JP" altLang="en-US" sz="2800" dirty="0"/>
                    </a:p>
                  </a:txBody>
                  <a:tcPr anchor="ctr"/>
                </a:tc>
              </a:tr>
              <a:tr h="370840">
                <a:tc>
                  <a:txBody>
                    <a:bodyPr/>
                    <a:lstStyle/>
                    <a:p>
                      <a:pPr algn="ctr"/>
                      <a:r>
                        <a:rPr kumimoji="1" lang="ja-JP" altLang="en-US" sz="2800" dirty="0" smtClean="0"/>
                        <a:t>短所</a:t>
                      </a:r>
                      <a:endParaRPr kumimoji="1" lang="ja-JP" altLang="en-US" sz="2800" dirty="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800" dirty="0" smtClean="0"/>
                        <a:t>Stochastic</a:t>
                      </a:r>
                      <a:r>
                        <a:rPr lang="ja-JP" altLang="en-US" sz="2800" dirty="0" smtClean="0"/>
                        <a:t> </a:t>
                      </a:r>
                      <a:r>
                        <a:rPr lang="en-US" altLang="ja-JP" sz="2800" dirty="0" smtClean="0"/>
                        <a:t>Model</a:t>
                      </a:r>
                      <a:r>
                        <a:rPr lang="ja-JP" altLang="en-US" sz="2800" dirty="0" smtClean="0"/>
                        <a:t>　であるため、シミュレーションごとに結果が変化し、定性的な結果を得ることが難しい。</a:t>
                      </a:r>
                      <a:endParaRPr lang="en-US" altLang="ja-JP" sz="2800" dirty="0" smtClean="0"/>
                    </a:p>
                    <a:p>
                      <a:pPr algn="l"/>
                      <a:endParaRPr kumimoji="1" lang="ja-JP" altLang="en-US" sz="2800" dirty="0"/>
                    </a:p>
                  </a:txBody>
                  <a:tcPr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8</a:t>
            </a:fld>
            <a:endParaRPr kumimoji="1" lang="ja-JP" altLang="en-US"/>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感染</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9</a:t>
            </a:fld>
            <a:endParaRPr kumimoji="1" lang="ja-JP" altLang="en-US" dirty="0"/>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4837</TotalTime>
  <Words>2223</Words>
  <Application>Microsoft Office PowerPoint</Application>
  <PresentationFormat>画面に合わせる (4:3)</PresentationFormat>
  <Paragraphs>380</Paragraphs>
  <Slides>49</Slides>
  <Notes>37</Notes>
  <HiddenSlides>9</HiddenSlides>
  <MMClips>0</MMClips>
  <ScaleCrop>false</ScaleCrop>
  <HeadingPairs>
    <vt:vector size="4" baseType="variant">
      <vt:variant>
        <vt:lpstr>テーマ</vt:lpstr>
      </vt:variant>
      <vt:variant>
        <vt:i4>1</vt:i4>
      </vt:variant>
      <vt:variant>
        <vt:lpstr>スライド タイトル</vt:lpstr>
      </vt:variant>
      <vt:variant>
        <vt:i4>49</vt:i4>
      </vt:variant>
    </vt:vector>
  </HeadingPairs>
  <TitlesOfParts>
    <vt:vector size="50" baseType="lpstr">
      <vt:lpstr>Office ​​テーマ</vt:lpstr>
      <vt:lpstr>抗原抗体反応を表現する電子タグを持つAgent Based Epidemic Model</vt:lpstr>
      <vt:lpstr>目次</vt:lpstr>
      <vt:lpstr>研究目的</vt:lpstr>
      <vt:lpstr>研究の意義</vt:lpstr>
      <vt:lpstr>先行研究紹介</vt:lpstr>
      <vt:lpstr>数理伝染病学とは何か</vt:lpstr>
      <vt:lpstr>Agent Based Epidemic Model</vt:lpstr>
      <vt:lpstr>Agent Based Epidemic Model</vt:lpstr>
      <vt:lpstr>アルゴリズム</vt:lpstr>
      <vt:lpstr>抗原抗体反応</vt:lpstr>
      <vt:lpstr>抗原・抗体の電子タグ</vt:lpstr>
      <vt:lpstr>電子タグの役割</vt:lpstr>
      <vt:lpstr>PowerPoint プレゼンテーション</vt:lpstr>
      <vt:lpstr>PowerPoint プレゼンテーション</vt:lpstr>
      <vt:lpstr>PowerPoint プレゼンテーション</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今後の研究</vt:lpstr>
      <vt:lpstr>ご清聴ありがとうございました</vt:lpstr>
      <vt:lpstr>塩基配列</vt:lpstr>
      <vt:lpstr>抗原決定器（エピトープ）</vt:lpstr>
      <vt:lpstr>自然免疫と獲得免疫</vt:lpstr>
      <vt:lpstr>免疫の喪失</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パラメータ集合の分類</vt:lpstr>
      <vt:lpstr>（（（ＳＩＲモデルとの比較</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248</cp:revision>
  <cp:lastPrinted>2013-12-28T01:55:06Z</cp:lastPrinted>
  <dcterms:created xsi:type="dcterms:W3CDTF">2013-12-17T00:35:00Z</dcterms:created>
  <dcterms:modified xsi:type="dcterms:W3CDTF">2014-02-12T02:53:14Z</dcterms:modified>
</cp:coreProperties>
</file>